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7" r:id="rId2"/>
    <p:sldId id="261" r:id="rId3"/>
    <p:sldId id="471" r:id="rId4"/>
    <p:sldId id="472" r:id="rId5"/>
    <p:sldId id="473" r:id="rId6"/>
    <p:sldId id="485" r:id="rId7"/>
    <p:sldId id="474" r:id="rId8"/>
    <p:sldId id="482" r:id="rId9"/>
    <p:sldId id="483" r:id="rId10"/>
    <p:sldId id="476" r:id="rId11"/>
    <p:sldId id="477" r:id="rId12"/>
    <p:sldId id="479" r:id="rId13"/>
    <p:sldId id="480" r:id="rId14"/>
    <p:sldId id="481" r:id="rId15"/>
    <p:sldId id="48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0FC"/>
    <a:srgbClr val="E004DD"/>
    <a:srgbClr val="BF5FFA"/>
    <a:srgbClr val="82FC6A"/>
    <a:srgbClr val="FA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54ABF8-133D-EADB-27A1-3B8AD02DC594}" v="833" dt="2022-09-01T15:40:19.302"/>
    <p1510:client id="{0619DF90-5B4D-DDB8-377E-107DD0BFC599}" v="2828" dt="2022-08-26T17:58:24.012"/>
    <p1510:client id="{07BF6616-1458-697E-348B-2F1EF53CF341}" v="4098" dt="2022-05-10T12:52:39.002"/>
    <p1510:client id="{0868CE4A-21B2-F05D-D906-DF8F59531AF3}" v="2" dt="2022-03-09T14:08:29.365"/>
    <p1510:client id="{0A1751F0-6CA6-9CBF-0511-C5AF6CE110F9}" v="212" dt="2022-03-10T17:19:06.594"/>
    <p1510:client id="{11A360A6-6BC0-CADA-AC2F-D649BBA180EB}" v="37" dt="2022-05-15T17:11:16.364"/>
    <p1510:client id="{1364AE14-1883-DDD9-A577-2028FE77655F}" v="341" dt="2022-05-12T09:41:44.382"/>
    <p1510:client id="{1756D4FB-3187-6455-0D23-15FF3734BC77}" v="957" dt="2022-05-15T16:58:55.878"/>
    <p1510:client id="{1B252C36-BF7C-B3D2-9B2F-29BB7A1644A0}" v="4468" dt="2022-11-08T15:30:00.121"/>
    <p1510:client id="{1E9788E0-3673-5BE1-6B26-6AAEEC973BE1}" v="1976" dt="2022-05-12T18:10:20.570"/>
    <p1510:client id="{2EDD117F-0E62-9A86-886D-976552037A3B}" v="188" dt="2022-08-26T10:48:24.392"/>
    <p1510:client id="{3AB9FF8E-1028-5FBA-DA34-3CF9D385AA5F}" v="13" dt="2021-12-02T11:24:14.753"/>
    <p1510:client id="{3B56E1CF-04B4-7121-A4E4-3C0153A2C828}" v="3" dt="2022-04-28T11:03:29.017"/>
    <p1510:client id="{40F50656-5C29-945B-9549-D106CAFCCE10}" v="1956" dt="2022-04-29T13:48:56.076"/>
    <p1510:client id="{48940A34-B5CE-5590-249B-3345727C0803}" v="2" dt="2022-05-09T14:36:12.733"/>
    <p1510:client id="{489E30B4-8845-4595-B77E-3A8E31A4508B}" v="62" dt="2021-11-22T15:14:27.348"/>
    <p1510:client id="{558EC388-6D7D-01C8-35A6-50746300AD8B}" v="408" dt="2022-05-16T10:36:52.903"/>
    <p1510:client id="{57B705ED-0ACD-1A70-F0B3-40EF6877A9D8}" v="103" dt="2022-05-16T13:39:34.464"/>
    <p1510:client id="{6482AB7A-63CC-B221-494E-53448A90A4BB}" v="2490" dt="2022-05-13T19:53:37.135"/>
    <p1510:client id="{69E9E716-EA25-BB76-86A1-74DDA5BD0E76}" v="3462" dt="2022-08-31T17:39:50.118"/>
    <p1510:client id="{760796F0-E5CF-2535-6B43-2E4514AD47C1}" v="21" dt="2021-12-01T16:37:42.859"/>
    <p1510:client id="{777C78DB-CB32-14EB-BB21-FA334747DDB4}" v="8252" dt="2021-12-01T16:14:35.165"/>
    <p1510:client id="{7BD58303-FA0C-E5A5-2990-6AA29ED5E33C}" v="208" dt="2022-11-09T09:06:16.404"/>
    <p1510:client id="{803DC7F4-E449-873D-1903-F23286F6FD58}" v="643" dt="2022-09-06T18:26:06.654"/>
    <p1510:client id="{809F4F46-22A6-E906-D2BC-56E781A7D077}" v="1909" dt="2022-03-14T10:48:34.434"/>
    <p1510:client id="{834CC7FF-6DD4-12F5-929D-5EE51F945F25}" v="1523" dt="2022-05-02T12:19:26.571"/>
    <p1510:client id="{84B17453-DABA-07AA-E9BC-1EDC89DA6781}" v="138" dt="2022-05-19T13:17:38.858"/>
    <p1510:client id="{8B5F984D-3D1A-A919-6CA9-1742D8308A96}" v="147" dt="2022-05-04T10:15:56.367"/>
    <p1510:client id="{8D53DCF1-D1F4-3150-39CD-5C20F5F4B71E}" v="529" dt="2022-08-30T10:40:42.659"/>
    <p1510:client id="{8E4541D2-D097-0ADA-8F5B-7E9F4AAF5AC4}" v="103" dt="2022-05-16T17:01:20.039"/>
    <p1510:client id="{91582D87-5AAF-4B36-B571-26FEDC333D25}" v="8" dt="2022-05-18T08:14:54.960"/>
    <p1510:client id="{97CD66B2-C691-33AA-D50D-991163154730}" v="1" dt="2022-05-06T07:32:51.893"/>
    <p1510:client id="{A1E38022-D2D4-19BA-4281-7C2FBB3C5FF2}" v="1097" dt="2022-08-29T16:20:10.088"/>
    <p1510:client id="{A2825E72-63AC-D788-C65F-D80BE73899AD}" v="12" dt="2022-05-18T11:25:06.783"/>
    <p1510:client id="{AFFEE437-D8AD-412A-D01B-980A7F0177D0}" v="1" dt="2022-08-10T09:32:57.549"/>
    <p1510:client id="{B86A3E59-A610-48E7-E668-C5A78E641761}" v="2249" dt="2022-05-04T08:35:40.506"/>
    <p1510:client id="{BBF36379-3A80-3423-4F27-134A0C9E3AD7}" v="2944" dt="2022-05-11T17:21:40.358"/>
    <p1510:client id="{C0BC23CE-5025-497B-B84C-7EE10F229888}" v="2" dt="2021-11-22T13:26:56.189"/>
    <p1510:client id="{C50C3A01-09D3-DEE1-B20D-DAEBA18A1BBF}" v="848" dt="2021-12-02T09:14:47.045"/>
    <p1510:client id="{C70A8779-F020-EF03-0FC3-4C69E68C34BC}" v="1287" dt="2022-08-28T12:50:34.096"/>
    <p1510:client id="{C82E6C03-34E8-620C-BA3F-362269B5DD14}" v="1" dt="2022-11-02T10:38:25.532"/>
    <p1510:client id="{D61863F8-D141-270E-F667-57679C24FB50}" v="459" dt="2022-08-29T18:53:47.387"/>
    <p1510:client id="{E0335493-C96E-B9EE-4505-61C4341B7735}" v="423" dt="2022-09-07T11:18:24.683"/>
    <p1510:client id="{EA6C7298-FEC9-9CE3-A18E-031B7B447FB7}" v="35" dt="2022-09-08T08:58:34.800"/>
    <p1510:client id="{EAB34C17-94FF-799E-997C-ADFEA382BB3D}" v="4885" dt="2022-03-10T16:39:26.165"/>
    <p1510:client id="{EBF5679F-EA8E-7929-7C15-1507AC0D1376}" v="1470" dt="2022-05-10T16:20:23.575"/>
    <p1510:client id="{F25BEEB8-A429-4520-D16F-71CEA3FCA927}" v="1133" dt="2022-03-16T15:23:5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F67B-7C98-42B4-8F93-2B3A6B023A48}" type="datetimeFigureOut"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8C624-0C78-4FA4-B366-809128C22D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6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83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4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6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9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8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7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53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5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21jc018387" TargetMode="External"/><Relationship Id="rId2" Type="http://schemas.openxmlformats.org/officeDocument/2006/relationships/hyperlink" Target="https://doi.org/10.1175/JPO-D-21-0209.1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A picture containing outdoor, water, nature, spring&#10;&#10;Description automatically generated">
            <a:extLst>
              <a:ext uri="{FF2B5EF4-FFF2-40B4-BE49-F238E27FC236}">
                <a16:creationId xmlns:a16="http://schemas.microsoft.com/office/drawing/2014/main" id="{F208FF98-BDAB-4A82-AA94-AF124C53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1884884"/>
            <a:ext cx="8588828" cy="332771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49ED991-A926-414C-8772-F0770067C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00" y="231053"/>
            <a:ext cx="8701736" cy="7818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1800" dirty="0">
                <a:solidFill>
                  <a:srgbClr val="7030A0"/>
                </a:solidFill>
                <a:latin typeface="Avenir Next LT Pro Demi"/>
                <a:cs typeface="Calibri Light"/>
              </a:rPr>
              <a:t>Investigating gas exchange processes using noble gases in very high winds: observations of bubbles and turbulence beneath breaking waves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2">
            <a:extLst>
              <a:ext uri="{FF2B5EF4-FFF2-40B4-BE49-F238E27FC236}">
                <a16:creationId xmlns:a16="http://schemas.microsoft.com/office/drawing/2014/main" id="{78D9DD95-CC79-46D2-BF24-18DA9C484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287" y="1179804"/>
            <a:ext cx="8713239" cy="361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>
                <a:solidFill>
                  <a:srgbClr val="7030A0"/>
                </a:solidFill>
                <a:latin typeface="Avenir Next LT Pro Light"/>
                <a:cs typeface="Calibri"/>
              </a:rPr>
              <a:t>Andrew W. Smith</a:t>
            </a:r>
            <a:r>
              <a:rPr lang="en-US" sz="1800" baseline="30000" dirty="0">
                <a:latin typeface="Avenir Next LT Pro Light"/>
                <a:cs typeface="Calibri"/>
              </a:rPr>
              <a:t>1</a:t>
            </a:r>
            <a:r>
              <a:rPr lang="en-US" sz="1800" dirty="0">
                <a:latin typeface="Avenir Next LT Pro Light"/>
                <a:cs typeface="Calibri"/>
              </a:rPr>
              <a:t>,</a:t>
            </a:r>
            <a:r>
              <a:rPr lang="en-US" sz="1800" baseline="30000" dirty="0">
                <a:solidFill>
                  <a:srgbClr val="000000"/>
                </a:solidFill>
                <a:latin typeface="Avenir Next LT Pro Light"/>
                <a:cs typeface="Calibri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Avenir Next LT Pro Light"/>
                <a:cs typeface="Calibri"/>
              </a:rPr>
              <a:t>Brian K. Haus</a:t>
            </a:r>
            <a:r>
              <a:rPr lang="en-US" sz="1800" baseline="30000" dirty="0">
                <a:solidFill>
                  <a:srgbClr val="000000"/>
                </a:solidFill>
                <a:latin typeface="Avenir Next LT Pro Light"/>
                <a:cs typeface="Calibri"/>
              </a:rPr>
              <a:t>1</a:t>
            </a:r>
            <a:r>
              <a:rPr lang="en-US" sz="1800" baseline="30000" dirty="0">
                <a:latin typeface="Avenir Next LT Pro Light"/>
                <a:cs typeface="Calibri"/>
              </a:rPr>
              <a:t> </a:t>
            </a:r>
            <a:r>
              <a:rPr lang="en-US" sz="1800" dirty="0">
                <a:latin typeface="Avenir Next LT Pro Light"/>
                <a:cs typeface="Calibri"/>
              </a:rPr>
              <a:t>and </a:t>
            </a:r>
            <a:r>
              <a:rPr lang="en-US" sz="1800" dirty="0">
                <a:solidFill>
                  <a:srgbClr val="7030A0"/>
                </a:solidFill>
                <a:latin typeface="Avenir Next LT Pro Light"/>
                <a:cs typeface="Calibri"/>
              </a:rPr>
              <a:t>Rachel H.R. Stanley</a:t>
            </a:r>
            <a:r>
              <a:rPr lang="en-US" sz="1800" baseline="30000" dirty="0">
                <a:solidFill>
                  <a:srgbClr val="000000"/>
                </a:solidFill>
                <a:latin typeface="Avenir Next LT Pro Light"/>
                <a:cs typeface="Calibri"/>
              </a:rPr>
              <a:t>2,3</a:t>
            </a:r>
            <a:endParaRPr lang="en-US" sz="1800" baseline="30000" dirty="0">
              <a:latin typeface="Calibri"/>
              <a:ea typeface="+mn-lt"/>
              <a:cs typeface="+mn-lt"/>
            </a:endParaRPr>
          </a:p>
          <a:p>
            <a:pPr algn="l"/>
            <a:endParaRPr lang="en-US" sz="2000" dirty="0"/>
          </a:p>
          <a:p>
            <a:pPr algn="l"/>
            <a:endParaRPr lang="en-US" sz="1800" baseline="30000" dirty="0">
              <a:latin typeface="Avenir Next LT Pro Light"/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B62FA8-874E-01A8-3E9F-DB2B50C98A84}"/>
              </a:ext>
            </a:extLst>
          </p:cNvPr>
          <p:cNvGrpSpPr/>
          <p:nvPr/>
        </p:nvGrpSpPr>
        <p:grpSpPr>
          <a:xfrm>
            <a:off x="335785" y="5562477"/>
            <a:ext cx="8590500" cy="1073312"/>
            <a:chOff x="335785" y="5562477"/>
            <a:chExt cx="8590500" cy="1073312"/>
          </a:xfrm>
        </p:grpSpPr>
        <p:pic>
          <p:nvPicPr>
            <p:cNvPr id="4" name="Picture 11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CEB4A548-04F4-3D3A-678B-728E5C3BB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782" y="5562477"/>
              <a:ext cx="6238503" cy="10733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A close up of a logo">
              <a:extLst>
                <a:ext uri="{FF2B5EF4-FFF2-40B4-BE49-F238E27FC236}">
                  <a16:creationId xmlns:a16="http://schemas.microsoft.com/office/drawing/2014/main" id="{623A5A1A-0EA7-9789-B08F-97B3EE902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85" y="5757778"/>
              <a:ext cx="1871706" cy="731259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E291CF5-2514-6716-38E3-912BE0B68E9A}"/>
              </a:ext>
            </a:extLst>
          </p:cNvPr>
          <p:cNvSpPr txBox="1">
            <a:spLocks/>
          </p:cNvSpPr>
          <p:nvPr/>
        </p:nvSpPr>
        <p:spPr>
          <a:xfrm>
            <a:off x="222861" y="5212035"/>
            <a:ext cx="8701736" cy="326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7030A0"/>
                </a:solidFill>
                <a:latin typeface="Avenir Next LT Pro Light"/>
                <a:cs typeface="Calibri Light"/>
              </a:rPr>
              <a:t>Postdoctoral Fellow Interview, April 19, 2024 </a:t>
            </a:r>
            <a:r>
              <a:rPr lang="en-US" sz="1600" dirty="0">
                <a:latin typeface="Avenir Next LT Pro Light"/>
                <a:cs typeface="Calibri Light"/>
              </a:rPr>
              <a:t>|</a:t>
            </a:r>
            <a:r>
              <a:rPr lang="en-US" sz="1400" dirty="0">
                <a:solidFill>
                  <a:srgbClr val="2E75B5"/>
                </a:solidFill>
                <a:latin typeface="Avenir Next LT Pro Light"/>
                <a:cs typeface="Calibri Light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Avenir Next LT Pro Light"/>
                <a:cs typeface="Calibri Light"/>
              </a:rPr>
              <a:t>University of Rhode Island, Narragansett, RI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238D920-9EC0-3ED6-6C88-768C8E6D83C9}"/>
              </a:ext>
            </a:extLst>
          </p:cNvPr>
          <p:cNvSpPr txBox="1">
            <a:spLocks/>
          </p:cNvSpPr>
          <p:nvPr/>
        </p:nvSpPr>
        <p:spPr>
          <a:xfrm>
            <a:off x="214463" y="1465000"/>
            <a:ext cx="8701736" cy="36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aseline="30000" dirty="0">
                <a:latin typeface="Avenir Next LT Pro Light"/>
                <a:cs typeface="Calibri"/>
              </a:rPr>
              <a:t>1</a:t>
            </a:r>
            <a:r>
              <a:rPr lang="en-US" sz="1400" dirty="0">
                <a:latin typeface="Avenir Next LT Pro Light"/>
                <a:cs typeface="Calibri"/>
              </a:rPr>
              <a:t>University of Miami / RSMAS</a:t>
            </a:r>
          </a:p>
          <a:p>
            <a:pPr algn="l"/>
            <a:endParaRPr lang="en-US" sz="1400" baseline="30000" dirty="0">
              <a:latin typeface="Avenir Next LT Pro Light"/>
              <a:cs typeface="Calibri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EE0236-69BC-2E12-62C7-C2D5EDA6866E}"/>
              </a:ext>
            </a:extLst>
          </p:cNvPr>
          <p:cNvSpPr txBox="1">
            <a:spLocks/>
          </p:cNvSpPr>
          <p:nvPr/>
        </p:nvSpPr>
        <p:spPr>
          <a:xfrm>
            <a:off x="2719538" y="1467413"/>
            <a:ext cx="3445093" cy="36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aseline="30000" dirty="0">
                <a:latin typeface="Avenir Next LT Pro Light"/>
                <a:cs typeface="Calibri"/>
              </a:rPr>
              <a:t>2 </a:t>
            </a:r>
            <a:r>
              <a:rPr lang="en-US" sz="1400" dirty="0">
                <a:latin typeface="Avenir Next LT Pro Light"/>
                <a:cs typeface="Calibri"/>
              </a:rPr>
              <a:t>Woods Hole Oceanographic Institution</a:t>
            </a:r>
          </a:p>
          <a:p>
            <a:pPr algn="l"/>
            <a:endParaRPr lang="en-US" sz="1400" baseline="30000" dirty="0">
              <a:latin typeface="Avenir Next LT Pro Light"/>
              <a:cs typeface="Calibri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0D37E90-C4B7-CB9A-A24D-2780A973E968}"/>
              </a:ext>
            </a:extLst>
          </p:cNvPr>
          <p:cNvSpPr txBox="1">
            <a:spLocks/>
          </p:cNvSpPr>
          <p:nvPr/>
        </p:nvSpPr>
        <p:spPr>
          <a:xfrm>
            <a:off x="6072338" y="1458988"/>
            <a:ext cx="3445093" cy="361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aseline="30000" dirty="0">
                <a:latin typeface="Avenir Next LT Pro Light"/>
                <a:cs typeface="Calibri"/>
              </a:rPr>
              <a:t>3 </a:t>
            </a:r>
            <a:r>
              <a:rPr lang="en-US" sz="1400" dirty="0">
                <a:latin typeface="Avenir Next LT Pro Light"/>
                <a:cs typeface="Calibri"/>
              </a:rPr>
              <a:t>Wellesley College</a:t>
            </a:r>
            <a:endParaRPr lang="en-US" sz="1400" baseline="30000" dirty="0">
              <a:latin typeface="Avenir Next LT Pr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660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pic>
        <p:nvPicPr>
          <p:cNvPr id="2" name="Picture 7" descr="Diagram&#10;&#10;Description automatically generated">
            <a:extLst>
              <a:ext uri="{FF2B5EF4-FFF2-40B4-BE49-F238E27FC236}">
                <a16:creationId xmlns:a16="http://schemas.microsoft.com/office/drawing/2014/main" id="{12EA4F75-BBE0-4916-D4CB-9E7A3EAA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60" y="1132105"/>
            <a:ext cx="6971809" cy="38677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131285" y="2200081"/>
            <a:ext cx="1725342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FF0000"/>
                </a:solidFill>
                <a:latin typeface="Avenir Next LT Pro Light"/>
              </a:rPr>
              <a:t>Monochromatic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70CE7A6-BADF-F624-788E-0C869D8FBD82}"/>
              </a:ext>
            </a:extLst>
          </p:cNvPr>
          <p:cNvSpPr txBox="1">
            <a:spLocks/>
          </p:cNvSpPr>
          <p:nvPr/>
        </p:nvSpPr>
        <p:spPr>
          <a:xfrm>
            <a:off x="131284" y="3789488"/>
            <a:ext cx="1725341" cy="487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JONSWAP </a:t>
            </a:r>
            <a:br>
              <a:rPr lang="en-US" sz="1600" b="1" dirty="0">
                <a:solidFill>
                  <a:srgbClr val="1500FC"/>
                </a:solidFill>
                <a:latin typeface="Avenir Next LT Pro Light"/>
              </a:rPr>
            </a:b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Spectrum</a:t>
            </a:r>
            <a:endParaRPr lang="en-US" dirty="0">
              <a:solidFill>
                <a:srgbClr val="1500FC"/>
              </a:solidFill>
              <a:cs typeface="Calibri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Sub-Surface Bubble Evolution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DCF6EC-5F3F-7D55-F871-21E950EA8ABE}"/>
              </a:ext>
            </a:extLst>
          </p:cNvPr>
          <p:cNvSpPr txBox="1">
            <a:spLocks/>
          </p:cNvSpPr>
          <p:nvPr/>
        </p:nvSpPr>
        <p:spPr>
          <a:xfrm>
            <a:off x="209777" y="5074750"/>
            <a:ext cx="8701073" cy="15473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Circular Hough Transform used in bubble center and edge detection</a:t>
            </a:r>
            <a:br>
              <a:rPr lang="en-US" sz="1600" dirty="0">
                <a:solidFill>
                  <a:srgbClr val="000000"/>
                </a:solidFill>
                <a:latin typeface="Avenir Next LT Pro Light"/>
              </a:rPr>
            </a:br>
            <a:endParaRPr lang="en-US" sz="1600" dirty="0">
              <a:solidFill>
                <a:srgbClr val="000000"/>
              </a:solidFill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</a:rPr>
              <a:t>Larger wave-scaled wind-wave energy input (wave-induced turbulence) in monochromatic waves vs. JONSWAP</a:t>
            </a:r>
            <a:br>
              <a:rPr lang="en-US" sz="1600" dirty="0">
                <a:latin typeface="Avenir Next LT Pro Light"/>
              </a:rPr>
            </a:br>
            <a:endParaRPr lang="en-US" sz="1600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</a:rPr>
              <a:t>Separate bubbles transition to more clustered behavior in images, accuracy challenged in high winds</a:t>
            </a:r>
          </a:p>
        </p:txBody>
      </p:sp>
    </p:spTree>
    <p:extLst>
      <p:ext uri="{BB962C8B-B14F-4D97-AF65-F5344CB8AC3E}">
        <p14:creationId xmlns:p14="http://schemas.microsoft.com/office/powerpoint/2010/main" val="245692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pic>
        <p:nvPicPr>
          <p:cNvPr id="3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44F2F75-D949-2F62-D76C-8A1B4CEC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6" y="1411383"/>
            <a:ext cx="7992169" cy="38782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523731" y="1111041"/>
            <a:ext cx="1725342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FF0000"/>
                </a:solidFill>
                <a:latin typeface="Avenir Next LT Pro Light"/>
              </a:rPr>
              <a:t>Monochromatic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Sub-Surface TKE &amp; Dissipation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C055C3-2613-0A39-1730-0A6605D26653}"/>
              </a:ext>
            </a:extLst>
          </p:cNvPr>
          <p:cNvSpPr txBox="1">
            <a:spLocks/>
          </p:cNvSpPr>
          <p:nvPr/>
        </p:nvSpPr>
        <p:spPr>
          <a:xfrm>
            <a:off x="6547781" y="1111041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JONSWAP Spectrum</a:t>
            </a:r>
            <a:endParaRPr lang="en-US">
              <a:solidFill>
                <a:srgbClr val="1500FC"/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B8E33D9-D739-ABD7-479D-4AB9BED175E0}"/>
              </a:ext>
            </a:extLst>
          </p:cNvPr>
          <p:cNvSpPr txBox="1">
            <a:spLocks/>
          </p:cNvSpPr>
          <p:nvPr/>
        </p:nvSpPr>
        <p:spPr>
          <a:xfrm>
            <a:off x="209777" y="5359274"/>
            <a:ext cx="8701073" cy="12627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endParaRPr lang="en-US" sz="1600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TKE dissipation rate determined from sub-surface ADCP velocity spectra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Dissipation rates larger (4.7 x 10</a:t>
            </a:r>
            <a:r>
              <a:rPr lang="en-US" sz="1600" baseline="30000" dirty="0">
                <a:latin typeface="Avenir Next LT Pro Light"/>
                <a:cs typeface="Calibri"/>
              </a:rPr>
              <a:t>-3</a:t>
            </a:r>
            <a:r>
              <a:rPr lang="en-US" sz="1600" dirty="0">
                <a:latin typeface="Avenir Next LT Pro Light"/>
                <a:cs typeface="Calibri"/>
              </a:rPr>
              <a:t> – 1.3 x 10</a:t>
            </a:r>
            <a:r>
              <a:rPr lang="en-US" sz="1600" baseline="30000" dirty="0">
                <a:latin typeface="Avenir Next LT Pro Light"/>
                <a:cs typeface="Calibri"/>
              </a:rPr>
              <a:t>-2</a:t>
            </a:r>
            <a:r>
              <a:rPr lang="en-US" sz="1600" dirty="0">
                <a:latin typeface="Avenir Next LT Pro Light"/>
                <a:cs typeface="Calibri"/>
              </a:rPr>
              <a:t> m</a:t>
            </a:r>
            <a:r>
              <a:rPr lang="en-US" sz="1600" baseline="30000" dirty="0">
                <a:latin typeface="Avenir Next LT Pro Light"/>
                <a:cs typeface="Calibri"/>
              </a:rPr>
              <a:t>2</a:t>
            </a:r>
            <a:r>
              <a:rPr lang="en-US" sz="1600" dirty="0">
                <a:latin typeface="Avenir Next LT Pro Light"/>
                <a:cs typeface="Calibri"/>
              </a:rPr>
              <a:t> s</a:t>
            </a:r>
            <a:r>
              <a:rPr lang="en-US" sz="1600" baseline="30000" dirty="0">
                <a:latin typeface="Avenir Next LT Pro Light"/>
                <a:cs typeface="Calibri"/>
              </a:rPr>
              <a:t>-3</a:t>
            </a:r>
            <a:r>
              <a:rPr lang="en-US" sz="1600" dirty="0">
                <a:latin typeface="Avenir Next LT Pro Light"/>
                <a:cs typeface="Calibri"/>
              </a:rPr>
              <a:t>) in monochromatic vs JONSWAP (2.7 x 10</a:t>
            </a:r>
            <a:r>
              <a:rPr lang="en-US" sz="1600" baseline="30000" dirty="0">
                <a:latin typeface="Avenir Next LT Pro Light"/>
                <a:cs typeface="Calibri"/>
              </a:rPr>
              <a:t>-3</a:t>
            </a:r>
            <a:r>
              <a:rPr lang="en-US" sz="1600" dirty="0">
                <a:latin typeface="Avenir Next LT Pro Light"/>
                <a:cs typeface="Calibri"/>
              </a:rPr>
              <a:t> – 1.2 x 10</a:t>
            </a:r>
            <a:r>
              <a:rPr lang="en-US" sz="1600" baseline="30000" dirty="0">
                <a:latin typeface="Avenir Next LT Pro Light"/>
                <a:cs typeface="Calibri"/>
              </a:rPr>
              <a:t>-2</a:t>
            </a:r>
            <a:r>
              <a:rPr lang="en-US" sz="1600" dirty="0">
                <a:latin typeface="Avenir Next LT Pro Light"/>
                <a:cs typeface="Calibri"/>
              </a:rPr>
              <a:t> m</a:t>
            </a:r>
            <a:r>
              <a:rPr lang="en-US" sz="1600" baseline="30000" dirty="0">
                <a:latin typeface="Avenir Next LT Pro Light"/>
                <a:cs typeface="Calibri"/>
              </a:rPr>
              <a:t>2</a:t>
            </a:r>
            <a:r>
              <a:rPr lang="en-US" sz="1600" dirty="0">
                <a:latin typeface="Avenir Next LT Pro Light"/>
                <a:cs typeface="Calibri"/>
              </a:rPr>
              <a:t> s</a:t>
            </a:r>
            <a:r>
              <a:rPr lang="en-US" sz="1600" baseline="30000" dirty="0">
                <a:latin typeface="Avenir Next LT Pro Light"/>
                <a:cs typeface="Calibri"/>
              </a:rPr>
              <a:t>-3</a:t>
            </a:r>
            <a:r>
              <a:rPr lang="en-US" sz="1600" dirty="0">
                <a:latin typeface="Avenir Next LT Pro Light"/>
                <a:cs typeface="Calibri"/>
              </a:rPr>
              <a:t>); higher ADCP SNR</a:t>
            </a:r>
            <a:br>
              <a:rPr lang="en-US" sz="1600" dirty="0">
                <a:latin typeface="Avenir Next LT Pro Light"/>
                <a:cs typeface="Calibri"/>
              </a:rPr>
            </a:br>
            <a:r>
              <a:rPr lang="en-US" sz="1600" dirty="0">
                <a:latin typeface="Avenir Next LT Pro Light"/>
                <a:cs typeface="Calibri"/>
              </a:rPr>
              <a:t> 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Avenir Next LT Pro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6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B970FF2-E869-10EA-43C7-889FE357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" y="1495512"/>
            <a:ext cx="8698571" cy="270925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523731" y="1218964"/>
            <a:ext cx="3324560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latin typeface="Avenir Next LT Pro Light"/>
              </a:rPr>
              <a:t>Monochromatic (</a:t>
            </a:r>
            <a:r>
              <a:rPr lang="en-US" sz="1600" b="1" i="1" dirty="0">
                <a:latin typeface="Avenir Next LT Pro Light"/>
              </a:rPr>
              <a:t>circles</a:t>
            </a:r>
            <a:r>
              <a:rPr lang="en-US" sz="1600" b="1" dirty="0">
                <a:latin typeface="Avenir Next LT Pro Light"/>
              </a:rPr>
              <a:t>)</a:t>
            </a:r>
            <a:endParaRPr lang="en-US" sz="16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Sub-Surface TKE &amp; Dissipation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C055C3-2613-0A39-1730-0A6605D26653}"/>
              </a:ext>
            </a:extLst>
          </p:cNvPr>
          <p:cNvSpPr txBox="1">
            <a:spLocks/>
          </p:cNvSpPr>
          <p:nvPr/>
        </p:nvSpPr>
        <p:spPr>
          <a:xfrm>
            <a:off x="5547042" y="121896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latin typeface="Avenir Next LT Pro Light"/>
              </a:rPr>
              <a:t>JONSWAP Spectrum (</a:t>
            </a:r>
            <a:r>
              <a:rPr lang="en-US" sz="1600" b="1" i="1" dirty="0">
                <a:latin typeface="Avenir Next LT Pro Light"/>
              </a:rPr>
              <a:t>triangles</a:t>
            </a:r>
            <a:r>
              <a:rPr lang="en-US" sz="1600" b="1" dirty="0">
                <a:latin typeface="Avenir Next LT Pro Light"/>
              </a:rPr>
              <a:t>)</a:t>
            </a:r>
            <a:endParaRPr lang="en-US" dirty="0"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29CFCC-98ED-4523-9700-2AFAF2E18C04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1802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venir Next LT Pro Light"/>
              </a:rPr>
              <a:t>Dissipation rates increase with wave-scaled wind-wave energy input, which accounts for wind-wave alignment, wind speed, phase speed of waves</a:t>
            </a:r>
            <a:br>
              <a:rPr lang="en-US" dirty="0">
                <a:solidFill>
                  <a:srgbClr val="000000"/>
                </a:solidFill>
                <a:latin typeface="Avenir Next LT Pro Light"/>
              </a:rPr>
            </a:br>
            <a:endParaRPr lang="en-US" dirty="0">
              <a:solidFill>
                <a:srgbClr val="000000"/>
              </a:solidFill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Void fraction increases with wave-scaled wind-wave input</a:t>
            </a:r>
            <a:br>
              <a:rPr lang="en-US" dirty="0">
                <a:latin typeface="Avenir Next LT Pro Light"/>
              </a:rPr>
            </a:br>
            <a:endParaRPr lang="en-US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Wave-scaled bubble radius decreases with wave-scaled wind-wave energy input</a:t>
            </a:r>
          </a:p>
        </p:txBody>
      </p:sp>
    </p:spTree>
    <p:extLst>
      <p:ext uri="{BB962C8B-B14F-4D97-AF65-F5344CB8AC3E}">
        <p14:creationId xmlns:p14="http://schemas.microsoft.com/office/powerpoint/2010/main" val="239085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5929682-2415-8C16-EE90-6F2FC10684A1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1802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Wind-wave input-scaled dissipation rate increases as significant wave height increases and/or proximity to the wavy surface increases</a:t>
            </a:r>
            <a:br>
              <a:rPr lang="en-US" dirty="0">
                <a:latin typeface="Avenir Next LT Pro Light"/>
              </a:rPr>
            </a:br>
            <a:endParaRPr lang="en-US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Void fraction increases as well</a:t>
            </a:r>
            <a:br>
              <a:rPr lang="en-US" dirty="0">
                <a:latin typeface="Avenir Next LT Pro Light"/>
              </a:rPr>
            </a:br>
            <a:endParaRPr lang="en-US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Laboratory findings lie amongst field data from SWADE and WAVES field campaigns where measured</a:t>
            </a:r>
          </a:p>
        </p:txBody>
      </p:sp>
      <p:pic>
        <p:nvPicPr>
          <p:cNvPr id="3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8DF862B-22DF-264A-2CB4-35035386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76" y="1175304"/>
            <a:ext cx="7992169" cy="35655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Sub-Surface TKE &amp; Dissipation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5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 Experiments and Facility • Results • 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726FC2-951F-30BF-4A59-D837EBD70B09}"/>
              </a:ext>
            </a:extLst>
          </p:cNvPr>
          <p:cNvGrpSpPr/>
          <p:nvPr/>
        </p:nvGrpSpPr>
        <p:grpSpPr>
          <a:xfrm>
            <a:off x="239071" y="1099227"/>
            <a:ext cx="371210" cy="356542"/>
            <a:chOff x="239071" y="861655"/>
            <a:chExt cx="371210" cy="35654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F53CEA2-D9A4-775D-29C4-B9ADE6E819B4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897070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1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6DCF9-C03D-5406-8D95-219ECC545C09}"/>
                </a:ext>
              </a:extLst>
            </p:cNvPr>
            <p:cNvSpPr/>
            <p:nvPr/>
          </p:nvSpPr>
          <p:spPr>
            <a:xfrm>
              <a:off x="239889" y="861655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FF8BA-89E3-1BEB-507C-8DE9C76CFFE8}"/>
              </a:ext>
            </a:extLst>
          </p:cNvPr>
          <p:cNvSpPr txBox="1">
            <a:spLocks/>
          </p:cNvSpPr>
          <p:nvPr/>
        </p:nvSpPr>
        <p:spPr>
          <a:xfrm>
            <a:off x="915771" y="900612"/>
            <a:ext cx="8024798" cy="816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Increasing wind stress and wave height result in greater volume of air entrainment, greater number of bubbles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D6A5D5-A718-E90B-7AE2-9FF2CF49DAD6}"/>
              </a:ext>
            </a:extLst>
          </p:cNvPr>
          <p:cNvGrpSpPr/>
          <p:nvPr/>
        </p:nvGrpSpPr>
        <p:grpSpPr>
          <a:xfrm>
            <a:off x="239071" y="1757844"/>
            <a:ext cx="371210" cy="356542"/>
            <a:chOff x="239071" y="966430"/>
            <a:chExt cx="371210" cy="356542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38628A35-EFD7-6799-9891-7FA8A3050829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2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5A136F-EDA2-6FFE-4D69-350038288FD7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76294F08-1C1D-019D-757B-8A3649B8838A}"/>
              </a:ext>
            </a:extLst>
          </p:cNvPr>
          <p:cNvSpPr txBox="1">
            <a:spLocks/>
          </p:cNvSpPr>
          <p:nvPr/>
        </p:nvSpPr>
        <p:spPr>
          <a:xfrm>
            <a:off x="915771" y="1558943"/>
            <a:ext cx="8034283" cy="816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Air entrainment greater, but bubble size smaller as wave-scaled wind-wave energy input increases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D12B6D-AC39-9E7E-2E9B-B4F86216C0EC}"/>
              </a:ext>
            </a:extLst>
          </p:cNvPr>
          <p:cNvGrpSpPr/>
          <p:nvPr/>
        </p:nvGrpSpPr>
        <p:grpSpPr>
          <a:xfrm>
            <a:off x="239071" y="2430055"/>
            <a:ext cx="371210" cy="356542"/>
            <a:chOff x="239071" y="966430"/>
            <a:chExt cx="371210" cy="356542"/>
          </a:xfrm>
        </p:grpSpPr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79A24BB1-C40B-19A3-6E18-A28409862866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3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220130-9E5A-39B0-5790-C7ABABE90868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E693344-9F8C-A96E-0CFD-82812359384A}"/>
              </a:ext>
            </a:extLst>
          </p:cNvPr>
          <p:cNvSpPr txBox="1">
            <a:spLocks/>
          </p:cNvSpPr>
          <p:nvPr/>
        </p:nvSpPr>
        <p:spPr>
          <a:xfrm>
            <a:off x="915771" y="2387480"/>
            <a:ext cx="8034283" cy="52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Sub-surface turbulence and dissipation larger beneath monochromatic vs JONSWAP spectrum waves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36FC63-FE6A-239C-D7C8-4478BA15569E}"/>
              </a:ext>
            </a:extLst>
          </p:cNvPr>
          <p:cNvGrpSpPr/>
          <p:nvPr/>
        </p:nvGrpSpPr>
        <p:grpSpPr>
          <a:xfrm>
            <a:off x="248882" y="3018724"/>
            <a:ext cx="371210" cy="356542"/>
            <a:chOff x="239071" y="966430"/>
            <a:chExt cx="371210" cy="35654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134E1B86-E82C-973E-8682-7DCFF7EDAF4F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 dirty="0">
                  <a:latin typeface="Avenir Next LT Pro"/>
                </a:rPr>
                <a:t>4</a:t>
              </a:r>
              <a:endParaRPr lang="en-US" sz="1600" dirty="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C9135E-B00F-23B4-0DEA-E89CA81FFFF1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4675F08-59F0-A032-2F2C-EAF0A48585CF}"/>
              </a:ext>
            </a:extLst>
          </p:cNvPr>
          <p:cNvSpPr txBox="1">
            <a:spLocks/>
          </p:cNvSpPr>
          <p:nvPr/>
        </p:nvSpPr>
        <p:spPr>
          <a:xfrm>
            <a:off x="925582" y="2976149"/>
            <a:ext cx="8034283" cy="52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Wave-scaled dissipation rates agree with power-law fit scaling and observations in SWADE and WAVES campaigns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B9981E-5793-5932-5F22-2F76C463D6B7}"/>
              </a:ext>
            </a:extLst>
          </p:cNvPr>
          <p:cNvGrpSpPr/>
          <p:nvPr/>
        </p:nvGrpSpPr>
        <p:grpSpPr>
          <a:xfrm>
            <a:off x="248882" y="4186251"/>
            <a:ext cx="371210" cy="356542"/>
            <a:chOff x="239071" y="966430"/>
            <a:chExt cx="371210" cy="35654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58920CB-2CD7-696F-33A2-0C49717CCF3B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 dirty="0">
                  <a:latin typeface="Avenir Next LT Pro"/>
                </a:rPr>
                <a:t>5</a:t>
              </a:r>
              <a:endParaRPr lang="en-US" sz="2000" dirty="0">
                <a:solidFill>
                  <a:srgbClr val="000000"/>
                </a:solidFill>
                <a:latin typeface="Avenir Next LT Pro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C749A3-63EA-B50D-2278-4BB5C1CECF0B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5E24D94-B4BB-C415-11C8-5BBF4B94E835}"/>
              </a:ext>
            </a:extLst>
          </p:cNvPr>
          <p:cNvSpPr txBox="1">
            <a:spLocks/>
          </p:cNvSpPr>
          <p:nvPr/>
        </p:nvSpPr>
        <p:spPr>
          <a:xfrm>
            <a:off x="925582" y="4143676"/>
            <a:ext cx="8034283" cy="52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Steady-state gas saturation anomalies and noble gas fluxes increased initially and then leveled off at high winds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D61FCC-E49A-F452-416E-C24E268DE448}"/>
              </a:ext>
            </a:extLst>
          </p:cNvPr>
          <p:cNvGrpSpPr/>
          <p:nvPr/>
        </p:nvGrpSpPr>
        <p:grpSpPr>
          <a:xfrm>
            <a:off x="248882" y="4725864"/>
            <a:ext cx="371210" cy="356542"/>
            <a:chOff x="239071" y="966430"/>
            <a:chExt cx="371210" cy="356542"/>
          </a:xfrm>
        </p:grpSpPr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0C7ADAA7-D4DD-6305-3725-F8C87FD7C397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 dirty="0">
                  <a:latin typeface="Avenir Next LT Pro"/>
                </a:rPr>
                <a:t>6</a:t>
              </a:r>
              <a:endParaRPr lang="en-US" sz="2000" dirty="0">
                <a:solidFill>
                  <a:srgbClr val="000000"/>
                </a:solidFill>
                <a:latin typeface="Avenir Next LT Pro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F2DFB-F890-43FB-20B0-A49CFD04C89B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1EB233BC-D297-5CB3-86D5-3D6AB727F1A2}"/>
              </a:ext>
            </a:extLst>
          </p:cNvPr>
          <p:cNvSpPr txBox="1">
            <a:spLocks/>
          </p:cNvSpPr>
          <p:nvPr/>
        </p:nvSpPr>
        <p:spPr>
          <a:xfrm>
            <a:off x="915771" y="4673478"/>
            <a:ext cx="8034283" cy="7973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Significant wave height and wave steepness better predict gas fluxes than wind speed, especially in JONSWAP spectrum waves that approximate real open ocean conditions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EAE458-FE15-EDFA-92FE-3AAF36A1BD91}"/>
              </a:ext>
            </a:extLst>
          </p:cNvPr>
          <p:cNvGrpSpPr/>
          <p:nvPr/>
        </p:nvGrpSpPr>
        <p:grpSpPr>
          <a:xfrm>
            <a:off x="258693" y="5559812"/>
            <a:ext cx="371210" cy="356542"/>
            <a:chOff x="239071" y="966430"/>
            <a:chExt cx="371210" cy="356542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A80EF46E-5156-3806-F834-E9AE59CCF201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 dirty="0">
                  <a:latin typeface="Avenir Next LT Pro"/>
                </a:rPr>
                <a:t>7</a:t>
              </a:r>
              <a:endParaRPr lang="en-US" sz="2000" dirty="0">
                <a:solidFill>
                  <a:srgbClr val="000000"/>
                </a:solidFill>
                <a:latin typeface="Avenir Next LT Pro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62A464-65D4-41C3-3E5D-D4F5376B69FC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4C54568-11B8-DCD3-723A-1A5040232695}"/>
              </a:ext>
            </a:extLst>
          </p:cNvPr>
          <p:cNvSpPr txBox="1">
            <a:spLocks/>
          </p:cNvSpPr>
          <p:nvPr/>
        </p:nvSpPr>
        <p:spPr>
          <a:xfrm>
            <a:off x="915771" y="5507426"/>
            <a:ext cx="8034283" cy="552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Important differences in gas flux when considering invasion vs. evasion for all noble gases, need to account for this in future parameterisations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B86FD1D-F4AF-C0DC-48F0-5C00E7F9F642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Smith, Haus, and Stanley (2022)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F6715FF-ED10-8B85-964E-FB959A136B7F}"/>
              </a:ext>
            </a:extLst>
          </p:cNvPr>
          <p:cNvSpPr txBox="1">
            <a:spLocks/>
          </p:cNvSpPr>
          <p:nvPr/>
        </p:nvSpPr>
        <p:spPr>
          <a:xfrm>
            <a:off x="126705" y="382415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>
                <a:solidFill>
                  <a:srgbClr val="0070C0"/>
                </a:solidFill>
                <a:latin typeface="Avenir Next LT Pro Light"/>
              </a:rPr>
              <a:t>Stanley, Kinjo, Smith, et al. (2022)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1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 Experiments and Facility • Results • 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Conclusions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B86FD1D-F4AF-C0DC-48F0-5C00E7F9F642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8818809" cy="1076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venir Next LT Pro Light"/>
                <a:ea typeface="+mn-lt"/>
                <a:cs typeface="+mn-lt"/>
              </a:rPr>
              <a:t>Smith, A. W., Haus, B. K., &amp; Stanley, R. H. R. (2022). Bubble-turbulence dynamics and dissipation beneath laboratory breaking waves. </a:t>
            </a:r>
            <a:r>
              <a:rPr lang="en-US" sz="1600" i="1" dirty="0">
                <a:latin typeface="Avenir Next LT Pro Light"/>
                <a:ea typeface="+mn-lt"/>
                <a:cs typeface="+mn-lt"/>
              </a:rPr>
              <a:t>Journal of Physical Oceanography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, </a:t>
            </a:r>
            <a:r>
              <a:rPr lang="en-US" sz="1600" i="1" dirty="0">
                <a:latin typeface="Avenir Next LT Pro Light"/>
                <a:ea typeface="+mn-lt"/>
                <a:cs typeface="+mn-lt"/>
              </a:rPr>
              <a:t>1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, 2159–2181. </a:t>
            </a:r>
            <a:r>
              <a:rPr lang="en-US" sz="1600" dirty="0">
                <a:latin typeface="Avenir Next LT Pro Light"/>
                <a:ea typeface="+mn-lt"/>
                <a:cs typeface="+mn-lt"/>
                <a:hlinkClick r:id="rId2"/>
              </a:rPr>
              <a:t>https://doi.org/10.1175/JPO-D-21-0209.1</a:t>
            </a:r>
            <a:endParaRPr lang="en-US">
              <a:latin typeface="Avenir Next LT Pro Light"/>
            </a:endParaRPr>
          </a:p>
          <a:p>
            <a:pPr>
              <a:lnSpc>
                <a:spcPct val="80000"/>
              </a:lnSpc>
            </a:pPr>
            <a:endParaRPr lang="en-US" sz="1600" b="1" dirty="0">
              <a:solidFill>
                <a:srgbClr val="0070C0"/>
              </a:solidFill>
              <a:latin typeface="Avenir Next LT Pro Light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74EDEB5-6E5D-B5E9-9293-9C874887BC6E}"/>
              </a:ext>
            </a:extLst>
          </p:cNvPr>
          <p:cNvSpPr txBox="1">
            <a:spLocks/>
          </p:cNvSpPr>
          <p:nvPr/>
        </p:nvSpPr>
        <p:spPr>
          <a:xfrm>
            <a:off x="131284" y="1846878"/>
            <a:ext cx="8818809" cy="10763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venir Next LT Pro Light"/>
                <a:ea typeface="+mn-lt"/>
                <a:cs typeface="+mn-lt"/>
              </a:rPr>
              <a:t>Stanley, R. H. R., Kinjo, L., Smith, A. W., </a:t>
            </a:r>
            <a:r>
              <a:rPr lang="en-US" sz="1600" dirty="0" err="1">
                <a:latin typeface="Avenir Next LT Pro Light"/>
                <a:ea typeface="+mn-lt"/>
                <a:cs typeface="+mn-lt"/>
              </a:rPr>
              <a:t>Aldrett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, D., Alt, H., Kopp, E., </a:t>
            </a:r>
            <a:r>
              <a:rPr lang="en-US" sz="1600" dirty="0" err="1">
                <a:latin typeface="Avenir Next LT Pro Light"/>
                <a:ea typeface="+mn-lt"/>
                <a:cs typeface="+mn-lt"/>
              </a:rPr>
              <a:t>Krevanko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, C., Cahill, K., &amp; Haus, B. K. (2022). Gas Fluxes and Steady State Saturation Anomalies at Very High Wind Speeds. </a:t>
            </a:r>
            <a:r>
              <a:rPr lang="en-US" sz="1600" i="1" dirty="0">
                <a:latin typeface="Avenir Next LT Pro Light"/>
                <a:ea typeface="+mn-lt"/>
                <a:cs typeface="+mn-lt"/>
              </a:rPr>
              <a:t>Journal of Geophysical Research: Oceans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, 1–19. </a:t>
            </a:r>
            <a:r>
              <a:rPr lang="en-US" sz="1600" dirty="0">
                <a:latin typeface="Avenir Next LT Pro Light"/>
                <a:ea typeface="+mn-lt"/>
                <a:cs typeface="+mn-lt"/>
                <a:hlinkClick r:id="rId3"/>
              </a:rPr>
              <a:t>https://doi.org/10.1029/2021jc018387</a:t>
            </a:r>
            <a:endParaRPr lang="en-US" sz="1600" dirty="0">
              <a:latin typeface="Avenir Next LT Pro Ligh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348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3E34080-9C1F-4943-845F-DC399C683838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6545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  <a:latin typeface="Avenir Next LT Pro Light"/>
              </a:rPr>
              <a:t>Wave growth via wind-wave momentum flux culminates in physical destabilisation and breaking with varied intensity  </a:t>
            </a:r>
            <a:endParaRPr lang="en-US" sz="1600" dirty="0">
              <a:latin typeface="Avenir Next LT Pro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Breaking Waves, Gas Flux, and Uncertainty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Background and Motivation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Experiments and Facility • Results •  Conclusions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AE345229-2ADA-5A23-276F-AD3F41A1072D}"/>
              </a:ext>
            </a:extLst>
          </p:cNvPr>
          <p:cNvSpPr txBox="1">
            <a:spLocks/>
          </p:cNvSpPr>
          <p:nvPr/>
        </p:nvSpPr>
        <p:spPr>
          <a:xfrm>
            <a:off x="209736" y="5400803"/>
            <a:ext cx="8701073" cy="31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solidFill>
                  <a:srgbClr val="E004DD"/>
                </a:solidFill>
                <a:latin typeface="Avenir Next LT Pro Light"/>
                <a:ea typeface="CMU Serif Roman" panose="02000603000000000000" pitchFamily="2" charset="0"/>
                <a:cs typeface="CMU Serif Roman" panose="02000603000000000000" pitchFamily="2" charset="0"/>
              </a:rPr>
              <a:t>Plunging, spilling breakers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Demi"/>
                <a:ea typeface="CMU Serif Roman" panose="02000603000000000000" pitchFamily="2" charset="0"/>
                <a:cs typeface="CMU Serif Roman" panose="02000603000000000000" pitchFamily="2" charset="0"/>
              </a:rPr>
              <a:t>•</a:t>
            </a:r>
            <a:r>
              <a:rPr lang="en-US" dirty="0">
                <a:solidFill>
                  <a:srgbClr val="E004DD"/>
                </a:solidFill>
                <a:latin typeface="Avenir Next LT Pro Demi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dirty="0">
                <a:solidFill>
                  <a:srgbClr val="E004DD"/>
                </a:solidFill>
                <a:latin typeface="Avenir Next LT Pro Light"/>
                <a:ea typeface="CMU Serif Roman" panose="02000603000000000000" pitchFamily="2" charset="0"/>
                <a:cs typeface="CMU Serif Roman" panose="02000603000000000000" pitchFamily="2" charset="0"/>
              </a:rPr>
              <a:t>Air entrainment, bubble plumes            gas flux    </a:t>
            </a:r>
            <a:endParaRPr lang="en-US" sz="1600" dirty="0">
              <a:solidFill>
                <a:srgbClr val="E004DD"/>
              </a:solidFill>
              <a:latin typeface="Avenir Next LT Pro Ligh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93A0EC8-7077-B99D-A97F-A9FC43D1C61F}"/>
              </a:ext>
            </a:extLst>
          </p:cNvPr>
          <p:cNvSpPr txBox="1">
            <a:spLocks/>
          </p:cNvSpPr>
          <p:nvPr/>
        </p:nvSpPr>
        <p:spPr>
          <a:xfrm>
            <a:off x="199965" y="5785487"/>
            <a:ext cx="8701073" cy="283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  <a:latin typeface="Avenir Next LT Pro Light"/>
                <a:ea typeface="CMU Serif Roman" panose="02000603000000000000" pitchFamily="2" charset="0"/>
                <a:cs typeface="CMU Serif Roman" panose="02000603000000000000" pitchFamily="2" charset="0"/>
              </a:rPr>
              <a:t>Uncertainty in gas flux in higher winds, but inert tracers can help  </a:t>
            </a:r>
            <a:endParaRPr lang="en-US" sz="1600" dirty="0">
              <a:latin typeface="Avenir Next LT Pro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0DCE07-8EC7-DBA3-BF01-9FAB73FC3C55}"/>
              </a:ext>
            </a:extLst>
          </p:cNvPr>
          <p:cNvSpPr txBox="1">
            <a:spLocks/>
          </p:cNvSpPr>
          <p:nvPr/>
        </p:nvSpPr>
        <p:spPr>
          <a:xfrm>
            <a:off x="227823" y="6054062"/>
            <a:ext cx="6525805" cy="23370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solidFill>
                  <a:srgbClr val="E004DD"/>
                </a:solidFill>
                <a:latin typeface="Avenir Next LT Pro Light"/>
                <a:ea typeface="CMU Serif Roman" panose="02000603000000000000" pitchFamily="2" charset="0"/>
                <a:cs typeface="CMU Serif Roman" panose="02000603000000000000" pitchFamily="2" charset="0"/>
              </a:rPr>
              <a:t>Noble gases           He, Ne, Ar, Kr, Xe </a:t>
            </a:r>
            <a:endParaRPr lang="en-US" dirty="0">
              <a:solidFill>
                <a:srgbClr val="E004DD"/>
              </a:solidFill>
              <a:latin typeface="Avenir Next LT Pro Ligh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C76D4-8941-2289-EF52-9ACA1C499B0B}"/>
              </a:ext>
            </a:extLst>
          </p:cNvPr>
          <p:cNvCxnSpPr/>
          <p:nvPr/>
        </p:nvCxnSpPr>
        <p:spPr>
          <a:xfrm>
            <a:off x="1707077" y="6156921"/>
            <a:ext cx="369837" cy="2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7D1361-D550-8EED-A7F2-9A203D703778}"/>
              </a:ext>
            </a:extLst>
          </p:cNvPr>
          <p:cNvCxnSpPr>
            <a:cxnSpLocks/>
          </p:cNvCxnSpPr>
          <p:nvPr/>
        </p:nvCxnSpPr>
        <p:spPr>
          <a:xfrm>
            <a:off x="6681530" y="5538660"/>
            <a:ext cx="369837" cy="2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0810CC3-481F-ABE8-1EA6-7F1BE533F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0" y="857163"/>
            <a:ext cx="4489586" cy="1778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7354FB3-A2B2-58A4-55C6-56A7D005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998" y="857001"/>
            <a:ext cx="4165817" cy="3868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2" descr="Diagram&#10;&#10;Description automatically generated">
            <a:extLst>
              <a:ext uri="{FF2B5EF4-FFF2-40B4-BE49-F238E27FC236}">
                <a16:creationId xmlns:a16="http://schemas.microsoft.com/office/drawing/2014/main" id="{4DF0EB19-F744-0D59-CA87-6DFC69D72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1" y="2746474"/>
            <a:ext cx="2203587" cy="1979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3" descr="A picture containing text, white, nature, wave&#10;&#10;Description automatically generated">
            <a:extLst>
              <a:ext uri="{FF2B5EF4-FFF2-40B4-BE49-F238E27FC236}">
                <a16:creationId xmlns:a16="http://schemas.microsoft.com/office/drawing/2014/main" id="{71649C97-6A77-312A-E787-A2D054107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430" y="2746474"/>
            <a:ext cx="2203587" cy="1979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C0EA520-D790-4018-75F7-A65DB009AC60}"/>
              </a:ext>
            </a:extLst>
          </p:cNvPr>
          <p:cNvSpPr txBox="1">
            <a:spLocks/>
          </p:cNvSpPr>
          <p:nvPr/>
        </p:nvSpPr>
        <p:spPr>
          <a:xfrm>
            <a:off x="199965" y="6423211"/>
            <a:ext cx="8701073" cy="283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solidFill>
                  <a:srgbClr val="000000"/>
                </a:solidFill>
                <a:latin typeface="Avenir Next LT Pro Light"/>
              </a:rPr>
              <a:t>Up-scale ramifications for global climate change  </a:t>
            </a:r>
            <a:endParaRPr lang="en-US" sz="1600" dirty="0"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2581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Scientific Objectives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Background and Motivation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Experiments and Facility • Results •  Conclusions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726FC2-951F-30BF-4A59-D837EBD70B09}"/>
              </a:ext>
            </a:extLst>
          </p:cNvPr>
          <p:cNvGrpSpPr/>
          <p:nvPr/>
        </p:nvGrpSpPr>
        <p:grpSpPr>
          <a:xfrm>
            <a:off x="239071" y="1099227"/>
            <a:ext cx="371210" cy="356542"/>
            <a:chOff x="239071" y="861655"/>
            <a:chExt cx="371210" cy="356542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F53CEA2-D9A4-775D-29C4-B9ADE6E819B4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897070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1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F6DCF9-C03D-5406-8D95-219ECC545C09}"/>
                </a:ext>
              </a:extLst>
            </p:cNvPr>
            <p:cNvSpPr/>
            <p:nvPr/>
          </p:nvSpPr>
          <p:spPr>
            <a:xfrm>
              <a:off x="239889" y="861655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06FF8BA-89E3-1BEB-507C-8DE9C76CFFE8}"/>
              </a:ext>
            </a:extLst>
          </p:cNvPr>
          <p:cNvSpPr txBox="1">
            <a:spLocks/>
          </p:cNvSpPr>
          <p:nvPr/>
        </p:nvSpPr>
        <p:spPr>
          <a:xfrm>
            <a:off x="915771" y="900612"/>
            <a:ext cx="8024798" cy="8164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Conduct a series of laboratory experiments invading noble gases at different wind speeds, water temperatures, and wave conditions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D6A5D5-A718-E90B-7AE2-9FF2CF49DAD6}"/>
              </a:ext>
            </a:extLst>
          </p:cNvPr>
          <p:cNvGrpSpPr/>
          <p:nvPr/>
        </p:nvGrpSpPr>
        <p:grpSpPr>
          <a:xfrm>
            <a:off x="239071" y="2405380"/>
            <a:ext cx="371210" cy="356542"/>
            <a:chOff x="239071" y="966430"/>
            <a:chExt cx="371210" cy="356542"/>
          </a:xfrm>
        </p:grpSpPr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38628A35-EFD7-6799-9891-7FA8A3050829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2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5A136F-EDA2-6FFE-4D69-350038288FD7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76294F08-1C1D-019D-757B-8A3649B8838A}"/>
              </a:ext>
            </a:extLst>
          </p:cNvPr>
          <p:cNvSpPr txBox="1">
            <a:spLocks/>
          </p:cNvSpPr>
          <p:nvPr/>
        </p:nvSpPr>
        <p:spPr>
          <a:xfrm>
            <a:off x="915771" y="2206479"/>
            <a:ext cx="8034283" cy="816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Measure and observe surface waves, sub-surface bubbles, sub-surface turbulence dissipation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D12B6D-AC39-9E7E-2E9B-B4F86216C0EC}"/>
              </a:ext>
            </a:extLst>
          </p:cNvPr>
          <p:cNvGrpSpPr/>
          <p:nvPr/>
        </p:nvGrpSpPr>
        <p:grpSpPr>
          <a:xfrm>
            <a:off x="239071" y="3342493"/>
            <a:ext cx="371210" cy="356542"/>
            <a:chOff x="239071" y="966430"/>
            <a:chExt cx="371210" cy="356542"/>
          </a:xfrm>
        </p:grpSpPr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79A24BB1-C40B-19A3-6E18-A28409862866}"/>
                </a:ext>
              </a:extLst>
            </p:cNvPr>
            <p:cNvSpPr txBox="1">
              <a:spLocks/>
            </p:cNvSpPr>
            <p:nvPr/>
          </p:nvSpPr>
          <p:spPr>
            <a:xfrm>
              <a:off x="239071" y="1001845"/>
              <a:ext cx="371210" cy="3211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2000">
                  <a:latin typeface="Avenir Next LT Pro"/>
                </a:rPr>
                <a:t>3</a:t>
              </a:r>
              <a:endParaRPr lang="en-US" sz="1600">
                <a:solidFill>
                  <a:srgbClr val="C00000"/>
                </a:solidFill>
                <a:latin typeface="Avenir Next LT Pro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220130-9E5A-39B0-5790-C7ABABE90868}"/>
                </a:ext>
              </a:extLst>
            </p:cNvPr>
            <p:cNvSpPr/>
            <p:nvPr/>
          </p:nvSpPr>
          <p:spPr>
            <a:xfrm>
              <a:off x="239889" y="966430"/>
              <a:ext cx="369712" cy="349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Avenir Next LT Pro"/>
              </a:endParaRPr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0E693344-9F8C-A96E-0CFD-82812359384A}"/>
              </a:ext>
            </a:extLst>
          </p:cNvPr>
          <p:cNvSpPr txBox="1">
            <a:spLocks/>
          </p:cNvSpPr>
          <p:nvPr/>
        </p:nvSpPr>
        <p:spPr>
          <a:xfrm>
            <a:off x="915771" y="3299918"/>
            <a:ext cx="8034283" cy="522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dirty="0">
                <a:latin typeface="Avenir Next LT Pro Light"/>
              </a:rPr>
              <a:t>Monitor and sample individual noble gas concentrations and their ratios, assess behavior, role of wind, waves, solubility 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C6854D4A-A0D6-8A5A-63C6-6507828B9A52}"/>
              </a:ext>
            </a:extLst>
          </p:cNvPr>
          <p:cNvSpPr txBox="1">
            <a:spLocks/>
          </p:cNvSpPr>
          <p:nvPr/>
        </p:nvSpPr>
        <p:spPr>
          <a:xfrm>
            <a:off x="915811" y="2943872"/>
            <a:ext cx="5948348" cy="283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Connect breaking waves, bubble distributions, and gas flux</a:t>
            </a:r>
            <a:endParaRPr lang="en-US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3B05AB6-25FE-E3A3-C99D-2603A04ED7B7}"/>
              </a:ext>
            </a:extLst>
          </p:cNvPr>
          <p:cNvSpPr txBox="1">
            <a:spLocks/>
          </p:cNvSpPr>
          <p:nvPr/>
        </p:nvSpPr>
        <p:spPr>
          <a:xfrm>
            <a:off x="916136" y="1743409"/>
            <a:ext cx="7910579" cy="253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Alfred C. Glassell, Jr. </a:t>
            </a:r>
            <a:r>
              <a:rPr lang="en-US" sz="1600" b="1" dirty="0" err="1">
                <a:solidFill>
                  <a:srgbClr val="7030A0"/>
                </a:solidFill>
                <a:latin typeface="Avenir Next LT Pro Light"/>
              </a:rPr>
              <a:t>SUrge</a:t>
            </a: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venir Next LT Pro Light"/>
              </a:rPr>
              <a:t>STructure</a:t>
            </a: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 Atmosphere </a:t>
            </a:r>
            <a:r>
              <a:rPr lang="en-US" sz="1600" b="1" dirty="0" err="1">
                <a:solidFill>
                  <a:srgbClr val="7030A0"/>
                </a:solidFill>
                <a:latin typeface="Avenir Next LT Pro Light"/>
              </a:rPr>
              <a:t>INteraction</a:t>
            </a: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 (SUSTAIN) facility</a:t>
            </a:r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FE6B07F-0592-BD6F-0791-1B2EC0EAB46E}"/>
              </a:ext>
            </a:extLst>
          </p:cNvPr>
          <p:cNvSpPr txBox="1">
            <a:spLocks/>
          </p:cNvSpPr>
          <p:nvPr/>
        </p:nvSpPr>
        <p:spPr>
          <a:xfrm>
            <a:off x="906325" y="1942604"/>
            <a:ext cx="5948348" cy="2830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sz="1600" b="1" dirty="0">
                <a:solidFill>
                  <a:srgbClr val="7030A0"/>
                </a:solidFill>
                <a:latin typeface="Avenir Next LT Pro Light"/>
              </a:rPr>
              <a:t>Winds up to hurricane-force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Experiments and Facility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Results •  Conclusions</a:t>
            </a:r>
          </a:p>
        </p:txBody>
      </p:sp>
      <p:pic>
        <p:nvPicPr>
          <p:cNvPr id="12" name="Picture 13" descr="Chart&#10;&#10;Description automatically generated">
            <a:extLst>
              <a:ext uri="{FF2B5EF4-FFF2-40B4-BE49-F238E27FC236}">
                <a16:creationId xmlns:a16="http://schemas.microsoft.com/office/drawing/2014/main" id="{7BA102B0-E837-0B7C-5FC7-59F184A6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09" y="857615"/>
            <a:ext cx="6000503" cy="51623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Laboratory Facility</a:t>
            </a: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DE9ED844-D2B4-FF00-68A2-814393639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" t="222" r="41430" b="315"/>
          <a:stretch/>
        </p:blipFill>
        <p:spPr>
          <a:xfrm>
            <a:off x="239889" y="857615"/>
            <a:ext cx="2632836" cy="3089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8" descr="A picture containing outdoor, light, night sky&#10;&#10;Description automatically generated">
            <a:extLst>
              <a:ext uri="{FF2B5EF4-FFF2-40B4-BE49-F238E27FC236}">
                <a16:creationId xmlns:a16="http://schemas.microsoft.com/office/drawing/2014/main" id="{7608F96A-2394-86FF-428F-161FDA31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3" y="4002917"/>
            <a:ext cx="2635277" cy="2017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EFDEBCC-F327-A74F-269F-5553DCCCE7E8}"/>
              </a:ext>
            </a:extLst>
          </p:cNvPr>
          <p:cNvSpPr txBox="1">
            <a:spLocks/>
          </p:cNvSpPr>
          <p:nvPr/>
        </p:nvSpPr>
        <p:spPr>
          <a:xfrm>
            <a:off x="3506325" y="610673"/>
            <a:ext cx="5375092" cy="203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b="1" dirty="0" err="1">
                <a:solidFill>
                  <a:srgbClr val="000000"/>
                </a:solidFill>
                <a:latin typeface="Avenir Next LT Pro Light"/>
              </a:rPr>
              <a:t>SU</a:t>
            </a:r>
            <a:r>
              <a:rPr lang="en-US" sz="1600" dirty="0" err="1">
                <a:solidFill>
                  <a:srgbClr val="000000"/>
                </a:solidFill>
                <a:latin typeface="Avenir Next LT Pro Light"/>
              </a:rPr>
              <a:t>rge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Avenir Next LT Pro Light"/>
              </a:rPr>
              <a:t>ST</a:t>
            </a:r>
            <a:r>
              <a:rPr lang="en-US" sz="1600" dirty="0" err="1">
                <a:solidFill>
                  <a:srgbClr val="000000"/>
                </a:solidFill>
                <a:latin typeface="Avenir Next LT Pro Light"/>
              </a:rPr>
              <a:t>ructure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tmosphere </a:t>
            </a:r>
            <a:r>
              <a:rPr lang="en-US" sz="1600" b="1" dirty="0" err="1">
                <a:solidFill>
                  <a:srgbClr val="000000"/>
                </a:solidFill>
                <a:latin typeface="Avenir Next LT Pro Light"/>
              </a:rPr>
              <a:t>IN</a:t>
            </a:r>
            <a:r>
              <a:rPr lang="en-US" sz="1600" dirty="0" err="1">
                <a:solidFill>
                  <a:srgbClr val="000000"/>
                </a:solidFill>
                <a:latin typeface="Avenir Next LT Pro Light"/>
              </a:rPr>
              <a:t>teraction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 (</a:t>
            </a: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SUSTAIN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) </a:t>
            </a:r>
            <a:endParaRPr lang="en-US" sz="1600" dirty="0"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2426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Experiments and Facility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Results •  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Experiments</a:t>
            </a:r>
            <a:endParaRPr lang="en-US" dirty="0"/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C7288C7-2785-40B5-FA97-9BFFD0800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0" y="1194053"/>
            <a:ext cx="3989217" cy="3096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D8242DF-2B65-0422-E6E1-A50007201E3A}"/>
              </a:ext>
            </a:extLst>
          </p:cNvPr>
          <p:cNvSpPr txBox="1">
            <a:spLocks/>
          </p:cNvSpPr>
          <p:nvPr/>
        </p:nvSpPr>
        <p:spPr>
          <a:xfrm>
            <a:off x="2282017" y="954064"/>
            <a:ext cx="3991719" cy="232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35 experiments, July 10-15, 2018</a:t>
            </a:r>
            <a:endParaRPr lang="en-US" sz="1600" dirty="0">
              <a:latin typeface="Avenir Next LT Pro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4CC08D-27EC-0D4D-685C-1FAD564F4AC7}"/>
              </a:ext>
            </a:extLst>
          </p:cNvPr>
          <p:cNvCxnSpPr>
            <a:cxnSpLocks/>
          </p:cNvCxnSpPr>
          <p:nvPr/>
        </p:nvCxnSpPr>
        <p:spPr>
          <a:xfrm flipV="1">
            <a:off x="4223702" y="3885964"/>
            <a:ext cx="573931" cy="2787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55C5D28-C74E-1B4F-1CC2-0B825D6E5FBD}"/>
              </a:ext>
            </a:extLst>
          </p:cNvPr>
          <p:cNvSpPr txBox="1">
            <a:spLocks/>
          </p:cNvSpPr>
          <p:nvPr/>
        </p:nvSpPr>
        <p:spPr>
          <a:xfrm>
            <a:off x="4908486" y="3498285"/>
            <a:ext cx="3991719" cy="7918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  <a:latin typeface="Avenir Next LT Pro Light"/>
              </a:rPr>
              <a:t>Water temperature manipulated prior to some experiments to force super-saturation of noble gas (when warmed) or under-saturation of gas (when cooled)</a:t>
            </a:r>
            <a:endParaRPr lang="en-US" sz="1400" dirty="0">
              <a:cs typeface="Calibri"/>
            </a:endParaRP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A1AEDB9-1D21-F13D-8D60-C47F581CF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53" y="1192843"/>
            <a:ext cx="4601182" cy="17582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6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Experiments and Facility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Results •  Conclusions</a:t>
            </a: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CF6FFE82-7B23-8545-0B16-726FA938BE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18" b="417"/>
          <a:stretch/>
        </p:blipFill>
        <p:spPr>
          <a:xfrm>
            <a:off x="198518" y="1143068"/>
            <a:ext cx="4143246" cy="2344735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03F4BF9-3ED6-2509-F824-F4B281D32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3" r="-115" b="405"/>
          <a:stretch/>
        </p:blipFill>
        <p:spPr>
          <a:xfrm>
            <a:off x="188707" y="3497745"/>
            <a:ext cx="4162900" cy="234473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439EF15-C82C-93DE-7378-F841720DE63B}"/>
              </a:ext>
            </a:extLst>
          </p:cNvPr>
          <p:cNvSpPr txBox="1">
            <a:spLocks/>
          </p:cNvSpPr>
          <p:nvPr/>
        </p:nvSpPr>
        <p:spPr>
          <a:xfrm>
            <a:off x="278787" y="954064"/>
            <a:ext cx="3991719" cy="232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SUSTAIN shadowgraph bubble imager</a:t>
            </a:r>
            <a:endParaRPr lang="en-US" sz="1600" dirty="0">
              <a:latin typeface="Avenir Next LT Pro Ligh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D16A92D-5864-4774-D05D-1E247659A1DE}"/>
              </a:ext>
            </a:extLst>
          </p:cNvPr>
          <p:cNvSpPr txBox="1">
            <a:spLocks/>
          </p:cNvSpPr>
          <p:nvPr/>
        </p:nvSpPr>
        <p:spPr>
          <a:xfrm>
            <a:off x="200297" y="5898888"/>
            <a:ext cx="4138886" cy="664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Basler avA2300-gm area-scan camera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latin typeface="Avenir Next LT Pro Light"/>
              </a:rPr>
              <a:t>Kowa LM50HC F1.4/f = 50mm lens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latin typeface="Avenir Next LT Pro Light"/>
              </a:rPr>
              <a:t>Luxeon Rebel royal blue (470 nm) LED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Experiments</a:t>
            </a:r>
            <a:endParaRPr lang="en-US" dirty="0"/>
          </a:p>
        </p:txBody>
      </p:sp>
      <p:pic>
        <p:nvPicPr>
          <p:cNvPr id="12" name="Picture 13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21202D39-8AB9-4198-2F8D-53178AD6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29" y="1190776"/>
            <a:ext cx="2431915" cy="1849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7" descr="A picture containing nature&#10;&#10;Description automatically generated">
            <a:extLst>
              <a:ext uri="{FF2B5EF4-FFF2-40B4-BE49-F238E27FC236}">
                <a16:creationId xmlns:a16="http://schemas.microsoft.com/office/drawing/2014/main" id="{702747B3-52BD-D782-EF67-CBB6DC82F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575" y="2568796"/>
            <a:ext cx="2431915" cy="1856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8" descr="A picture containing nature&#10;&#10;Description automatically generated">
            <a:extLst>
              <a:ext uri="{FF2B5EF4-FFF2-40B4-BE49-F238E27FC236}">
                <a16:creationId xmlns:a16="http://schemas.microsoft.com/office/drawing/2014/main" id="{C7BDDD4E-D7AE-7B68-9032-2B3FF4506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531" y="3946991"/>
            <a:ext cx="2431915" cy="18628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13131AD-2652-AE20-371F-E0444C92509E}"/>
              </a:ext>
            </a:extLst>
          </p:cNvPr>
          <p:cNvSpPr txBox="1">
            <a:spLocks/>
          </p:cNvSpPr>
          <p:nvPr/>
        </p:nvSpPr>
        <p:spPr>
          <a:xfrm>
            <a:off x="4841058" y="954063"/>
            <a:ext cx="3991719" cy="232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Circular Hough Transform (CHT)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E6549A-CF8A-7320-61CD-30BA0E894440}"/>
              </a:ext>
            </a:extLst>
          </p:cNvPr>
          <p:cNvSpPr txBox="1">
            <a:spLocks/>
          </p:cNvSpPr>
          <p:nvPr/>
        </p:nvSpPr>
        <p:spPr>
          <a:xfrm>
            <a:off x="4354008" y="5898887"/>
            <a:ext cx="4780911" cy="6643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Avenir Next LT Pro Light"/>
              </a:rPr>
              <a:t>Quiescent background removal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latin typeface="Avenir Next LT Pro Light"/>
              </a:rPr>
              <a:t>C-L adaptive histogram equalization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600" b="1" dirty="0">
                <a:latin typeface="Avenir Next LT Pro Light"/>
              </a:rPr>
              <a:t>Perform CHT for bubble centers, edges, stats</a:t>
            </a:r>
          </a:p>
        </p:txBody>
      </p:sp>
    </p:spTree>
    <p:extLst>
      <p:ext uri="{BB962C8B-B14F-4D97-AF65-F5344CB8AC3E}">
        <p14:creationId xmlns:p14="http://schemas.microsoft.com/office/powerpoint/2010/main" val="368320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pic>
        <p:nvPicPr>
          <p:cNvPr id="3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148A487-47F9-EF09-1E05-56856EDE8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" t="-224" b="485"/>
          <a:stretch/>
        </p:blipFill>
        <p:spPr>
          <a:xfrm>
            <a:off x="239890" y="1523111"/>
            <a:ext cx="8696163" cy="2719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131285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FF0000"/>
                </a:solidFill>
                <a:latin typeface="Avenir Next LT Pro Light"/>
              </a:rPr>
              <a:t>Monochromatic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70CE7A6-BADF-F624-788E-0C869D8FBD82}"/>
              </a:ext>
            </a:extLst>
          </p:cNvPr>
          <p:cNvSpPr txBox="1">
            <a:spLocks/>
          </p:cNvSpPr>
          <p:nvPr/>
        </p:nvSpPr>
        <p:spPr>
          <a:xfrm>
            <a:off x="3908580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JONSWAP Spectrum</a:t>
            </a:r>
            <a:endParaRPr lang="en-US" dirty="0">
              <a:solidFill>
                <a:srgbClr val="1500FC"/>
              </a:solidFill>
              <a:cs typeface="Calibri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Wave Spectra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5CC04B-7DA9-FE25-6198-847716F01675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1802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Water temperature 25.7C and 25.9C, filtered sea-water from Biscayne Bay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Average peak frequency 0.99 and 0.96 Hz, respectively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Integrated wave spectral density: increases with U</a:t>
            </a:r>
            <a:r>
              <a:rPr lang="en-US" sz="1600" baseline="-25000" dirty="0">
                <a:latin typeface="Avenir Next LT Pro Light"/>
                <a:cs typeface="Calibri"/>
              </a:rPr>
              <a:t>10N</a:t>
            </a:r>
            <a:r>
              <a:rPr lang="en-US" sz="1600" dirty="0">
                <a:latin typeface="Avenir Next LT Pro Light"/>
                <a:cs typeface="Calibri"/>
              </a:rPr>
              <a:t> until about 37 ms</a:t>
            </a:r>
            <a:r>
              <a:rPr lang="en-US" sz="1600" baseline="30000" dirty="0">
                <a:latin typeface="Avenir Next LT Pro Light"/>
                <a:cs typeface="Calibri"/>
              </a:rPr>
              <a:t>-1</a:t>
            </a:r>
          </a:p>
          <a:p>
            <a:pPr>
              <a:lnSpc>
                <a:spcPct val="80000"/>
              </a:lnSpc>
            </a:pPr>
            <a:endParaRPr lang="en-US" sz="1600" baseline="300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At higher winds, monochromatic level-off, JONSWAP spectrum approaches</a:t>
            </a:r>
          </a:p>
        </p:txBody>
      </p:sp>
    </p:spTree>
    <p:extLst>
      <p:ext uri="{BB962C8B-B14F-4D97-AF65-F5344CB8AC3E}">
        <p14:creationId xmlns:p14="http://schemas.microsoft.com/office/powerpoint/2010/main" val="154747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1B34C0-6957-DBBB-0D8D-8020F539CB41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1802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Average bubble size distributions increase over low - moderate (</a:t>
            </a:r>
            <a:r>
              <a:rPr lang="en-US" sz="1600" dirty="0">
                <a:latin typeface="Avenir Next LT Pro Light"/>
                <a:ea typeface="+mn-lt"/>
                <a:cs typeface="+mn-lt"/>
              </a:rPr>
              <a:t>U</a:t>
            </a:r>
            <a:r>
              <a:rPr lang="en-US" sz="1600" baseline="-25000" dirty="0">
                <a:latin typeface="Avenir Next LT Pro Light"/>
                <a:ea typeface="+mn-lt"/>
                <a:cs typeface="+mn-lt"/>
              </a:rPr>
              <a:t>10N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&lt; 37 ms</a:t>
            </a:r>
            <a:r>
              <a:rPr lang="en-US" sz="1600" baseline="30000" dirty="0">
                <a:solidFill>
                  <a:srgbClr val="000000"/>
                </a:solidFill>
                <a:latin typeface="Avenir Next LT Pro Light"/>
              </a:rPr>
              <a:t>-1</a:t>
            </a: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)</a:t>
            </a:r>
            <a:endParaRPr lang="en-US" sz="16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Number of bubbles increases more rapidly beneath monochromatic vs JONSWAP spectrum, both decrease at higher winds</a:t>
            </a:r>
            <a:endParaRPr lang="en-US" sz="16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venir Next LT Pro Light"/>
              <a:cs typeface="Calibri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  <a:cs typeface="Calibri"/>
              </a:rPr>
              <a:t>Bubble size decreases 8% faster with 1.7x greater bubble radius variance beneath monochromatic waves (23% steeper, 13% more asymmetric, 40% larger breaking intensity)</a:t>
            </a:r>
            <a:endParaRPr lang="en-US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B9F690E-9AB0-776A-3618-3C7CB02AB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38" b="48094"/>
          <a:stretch/>
        </p:blipFill>
        <p:spPr>
          <a:xfrm>
            <a:off x="1140058" y="1523531"/>
            <a:ext cx="6912953" cy="27100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1033910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FF0000"/>
                </a:solidFill>
                <a:latin typeface="Avenir Next LT Pro Light"/>
              </a:rPr>
              <a:t>Monochromatic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70CE7A6-BADF-F624-788E-0C869D8FBD82}"/>
              </a:ext>
            </a:extLst>
          </p:cNvPr>
          <p:cNvSpPr txBox="1">
            <a:spLocks/>
          </p:cNvSpPr>
          <p:nvPr/>
        </p:nvSpPr>
        <p:spPr>
          <a:xfrm>
            <a:off x="5988546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JONSWAP Spectrum</a:t>
            </a:r>
            <a:endParaRPr lang="en-US">
              <a:solidFill>
                <a:srgbClr val="1500FC"/>
              </a:solidFill>
              <a:cs typeface="Calibri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6336586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Bubble Spectra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8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8E70CF-B297-EC2E-18F4-2DCC1F95B9FB}"/>
              </a:ext>
            </a:extLst>
          </p:cNvPr>
          <p:cNvSpPr txBox="1">
            <a:spLocks/>
          </p:cNvSpPr>
          <p:nvPr/>
        </p:nvSpPr>
        <p:spPr>
          <a:xfrm>
            <a:off x="137700" y="184693"/>
            <a:ext cx="8988277" cy="2696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Background and Motivation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 </a:t>
            </a:r>
            <a:r>
              <a:rPr lang="en-US" sz="1200" dirty="0">
                <a:solidFill>
                  <a:schemeClr val="accent3"/>
                </a:solidFill>
                <a:latin typeface="Avenir Next LT Pro Demi"/>
                <a:cs typeface="Calibri Light"/>
              </a:rPr>
              <a:t>Experiments and Facility 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</a:t>
            </a:r>
            <a:r>
              <a:rPr lang="en-US" sz="1200" dirty="0">
                <a:solidFill>
                  <a:srgbClr val="FF0000"/>
                </a:solidFill>
                <a:latin typeface="Avenir Next LT Pro Demi"/>
                <a:cs typeface="Calibri Light"/>
              </a:rPr>
              <a:t>Results </a:t>
            </a:r>
            <a:r>
              <a:rPr lang="en-US" sz="1200" dirty="0">
                <a:latin typeface="Avenir Next LT Pro Demi"/>
                <a:cs typeface="Calibri Light"/>
              </a:rPr>
              <a:t>•</a:t>
            </a:r>
            <a:r>
              <a:rPr lang="en-US" sz="1200" dirty="0">
                <a:solidFill>
                  <a:srgbClr val="A5A5A5"/>
                </a:solidFill>
                <a:latin typeface="Avenir Next LT Pro Demi"/>
                <a:cs typeface="Calibri Light"/>
              </a:rPr>
              <a:t>  Conclusions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6754F5-5514-7EE8-43A1-44252FE0B0CA}"/>
              </a:ext>
            </a:extLst>
          </p:cNvPr>
          <p:cNvSpPr txBox="1">
            <a:spLocks/>
          </p:cNvSpPr>
          <p:nvPr/>
        </p:nvSpPr>
        <p:spPr>
          <a:xfrm>
            <a:off x="1033910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FF0000"/>
                </a:solidFill>
                <a:latin typeface="Avenir Next LT Pro Light"/>
              </a:rPr>
              <a:t>Monochromatic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70CE7A6-BADF-F624-788E-0C869D8FBD82}"/>
              </a:ext>
            </a:extLst>
          </p:cNvPr>
          <p:cNvSpPr txBox="1">
            <a:spLocks/>
          </p:cNvSpPr>
          <p:nvPr/>
        </p:nvSpPr>
        <p:spPr>
          <a:xfrm>
            <a:off x="5988546" y="1248398"/>
            <a:ext cx="3599273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1500FC"/>
                </a:solidFill>
                <a:latin typeface="Avenir Next LT Pro Light"/>
              </a:rPr>
              <a:t>JONSWAP Spectrum</a:t>
            </a:r>
            <a:endParaRPr lang="en-US">
              <a:solidFill>
                <a:srgbClr val="1500FC"/>
              </a:solidFill>
              <a:cs typeface="Calibri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2B53F8-6599-4AAB-A879-69C1015D11F9}"/>
              </a:ext>
            </a:extLst>
          </p:cNvPr>
          <p:cNvCxnSpPr/>
          <p:nvPr/>
        </p:nvCxnSpPr>
        <p:spPr>
          <a:xfrm>
            <a:off x="239889" y="6706492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F7D646-B244-451D-9CAC-190C3F1093FE}"/>
              </a:ext>
            </a:extLst>
          </p:cNvPr>
          <p:cNvCxnSpPr/>
          <p:nvPr/>
        </p:nvCxnSpPr>
        <p:spPr>
          <a:xfrm>
            <a:off x="239889" y="194687"/>
            <a:ext cx="87049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4671C8-EC09-314C-EB68-540ABB87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75" y="526316"/>
            <a:ext cx="8701736" cy="27913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000" dirty="0">
                <a:solidFill>
                  <a:srgbClr val="2E75B5"/>
                </a:solidFill>
                <a:latin typeface="Avenir Next LT Pro Demi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1B64973-C937-4657-FD7F-AFD7AE2EB416}"/>
              </a:ext>
            </a:extLst>
          </p:cNvPr>
          <p:cNvSpPr txBox="1">
            <a:spLocks/>
          </p:cNvSpPr>
          <p:nvPr/>
        </p:nvSpPr>
        <p:spPr>
          <a:xfrm>
            <a:off x="131284" y="797084"/>
            <a:ext cx="6336586" cy="271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 b="1" dirty="0">
                <a:solidFill>
                  <a:srgbClr val="0070C0"/>
                </a:solidFill>
                <a:latin typeface="Avenir Next LT Pro Light"/>
              </a:rPr>
              <a:t>Void Fraction and Surface Area to Volume Ratio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1B34C0-6957-DBBB-0D8D-8020F539CB41}"/>
              </a:ext>
            </a:extLst>
          </p:cNvPr>
          <p:cNvSpPr txBox="1">
            <a:spLocks/>
          </p:cNvSpPr>
          <p:nvPr/>
        </p:nvSpPr>
        <p:spPr>
          <a:xfrm>
            <a:off x="209777" y="4819660"/>
            <a:ext cx="8701073" cy="18024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venir Next LT Pro Light"/>
              </a:rPr>
              <a:t>Void fraction 3.2x larger on average in monochromatic waves vs JONSWAP</a:t>
            </a:r>
            <a:br>
              <a:rPr lang="en-US" sz="1600" dirty="0">
                <a:solidFill>
                  <a:srgbClr val="000000"/>
                </a:solidFill>
                <a:latin typeface="Avenir Next LT Pro Light"/>
              </a:rPr>
            </a:br>
            <a:endParaRPr lang="en-US" sz="1600" dirty="0">
              <a:solidFill>
                <a:srgbClr val="000000"/>
              </a:solidFill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</a:rPr>
              <a:t>Void fraction increases 1.5x faster per unit stress in JONSWAP though</a:t>
            </a:r>
            <a:br>
              <a:rPr lang="en-US" sz="1600" dirty="0">
                <a:latin typeface="Avenir Next LT Pro Light"/>
              </a:rPr>
            </a:br>
            <a:endParaRPr lang="en-US" sz="1600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</a:rPr>
              <a:t>SA:V 1.6x larger in JONSWAP, but SA:V decreases 4.7x faster in monochromatic</a:t>
            </a:r>
            <a:br>
              <a:rPr lang="en-US" sz="1600" dirty="0">
                <a:latin typeface="Avenir Next LT Pro Light"/>
              </a:rPr>
            </a:br>
            <a:endParaRPr lang="en-US" sz="1600" dirty="0">
              <a:latin typeface="Avenir Next LT Pro Light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 LT Pro Light"/>
              </a:rPr>
              <a:t>Larger void fractions and more rapidly decreasing SA:V with increasing stress in steeper monochromatic waves vs. JONSWAP spectrum</a:t>
            </a:r>
          </a:p>
        </p:txBody>
      </p:sp>
      <p:pic>
        <p:nvPicPr>
          <p:cNvPr id="2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B9F690E-9AB0-776A-3618-3C7CB02AB2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94" r="-285" b="-377"/>
          <a:stretch/>
        </p:blipFill>
        <p:spPr>
          <a:xfrm>
            <a:off x="1140058" y="1523530"/>
            <a:ext cx="6913209" cy="2615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336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1136</Words>
  <Application>Microsoft Office PowerPoint</Application>
  <PresentationFormat>On-screen Show (4:3)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 Next LT Pro Demi</vt:lpstr>
      <vt:lpstr>Avenir Next LT Pro Light</vt:lpstr>
      <vt:lpstr>Calibri</vt:lpstr>
      <vt:lpstr>Calibri Light</vt:lpstr>
      <vt:lpstr>Office Theme</vt:lpstr>
      <vt:lpstr>Investigating gas exchange processes using noble gases in very high winds: observations of bubbles and turbulence beneath breaking waves</vt:lpstr>
      <vt:lpstr>Breaking Waves, Gas Flux, and Uncertainty</vt:lpstr>
      <vt:lpstr>Scientific Objectives</vt:lpstr>
      <vt:lpstr>Laboratory Facility</vt:lpstr>
      <vt:lpstr>Experiments</vt:lpstr>
      <vt:lpstr>Experiments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Smith, Andrew Wyatt</cp:lastModifiedBy>
  <cp:revision>1641</cp:revision>
  <dcterms:created xsi:type="dcterms:W3CDTF">2021-11-22T13:26:46Z</dcterms:created>
  <dcterms:modified xsi:type="dcterms:W3CDTF">2024-04-17T15:22:22Z</dcterms:modified>
</cp:coreProperties>
</file>